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58" r:id="rId1"/>
  </p:sldMasterIdLst>
  <p:notesMasterIdLst>
    <p:notesMasterId r:id="rId10"/>
  </p:notesMasterIdLst>
  <p:sldIdLst>
    <p:sldId id="281" r:id="rId2"/>
    <p:sldId id="280" r:id="rId3"/>
    <p:sldId id="264" r:id="rId4"/>
    <p:sldId id="263" r:id="rId5"/>
    <p:sldId id="267" r:id="rId6"/>
    <p:sldId id="272" r:id="rId7"/>
    <p:sldId id="285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038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lyazat.gov.hu/node/54861" TargetMode="External"/><Relationship Id="rId2" Type="http://schemas.openxmlformats.org/officeDocument/2006/relationships/hyperlink" Target="https://www.palyazat.gov.hu/palyazati_dokumentaciok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lld@gyomaendrod.hu" TargetMode="External"/><Relationship Id="rId5" Type="http://schemas.openxmlformats.org/officeDocument/2006/relationships/hyperlink" Target="https://emir.palyazat.gov.hu/nd/enIOBZqMZdayqxLpAUGM/" TargetMode="External"/><Relationship Id="rId4" Type="http://schemas.openxmlformats.org/officeDocument/2006/relationships/hyperlink" Target="https://www.gyomaendrod.hu/hu/cll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200800" cy="2016224"/>
          </a:xfrm>
        </p:spPr>
        <p:txBody>
          <a:bodyPr/>
          <a:lstStyle/>
          <a:p>
            <a:r>
              <a:rPr lang="hu-HU" dirty="0"/>
              <a:t>Tájékoztató Fórum</a:t>
            </a:r>
            <a:br>
              <a:rPr lang="hu-HU" dirty="0"/>
            </a:br>
            <a:r>
              <a:rPr lang="hu-HU" dirty="0"/>
              <a:t>2020.08.05</a:t>
            </a:r>
            <a:br>
              <a:rPr lang="hu-HU" dirty="0"/>
            </a:br>
            <a:r>
              <a:rPr lang="hu-HU" dirty="0"/>
              <a:t>TOP-7.1.1-16-00012</a:t>
            </a:r>
          </a:p>
        </p:txBody>
      </p:sp>
    </p:spTree>
    <p:extLst>
      <p:ext uri="{BB962C8B-B14F-4D97-AF65-F5344CB8AC3E}">
        <p14:creationId xmlns:p14="http://schemas.microsoft.com/office/powerpoint/2010/main" val="4109920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r>
              <a:rPr lang="hu-HU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Felhívás célja: </a:t>
            </a:r>
          </a:p>
          <a:p>
            <a:pPr marL="0" indent="0">
              <a:buNone/>
            </a:pPr>
            <a:r>
              <a:rPr lang="hu-HU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Hagyományőrző tevékenység támogatása; A helyi közösség egészségének javítása</a:t>
            </a:r>
          </a:p>
          <a:p>
            <a:pPr marL="0" indent="0">
              <a:buNone/>
            </a:pPr>
            <a:br>
              <a:rPr lang="hu-HU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felhívás ezen helyzetre reagálva a kézműves, gasztronómiai, illetve nemzeti és a nemzetiségi hagyományőrzés, az egészségmegőrzés és egészségfejlesztés, továbbá a közösségi együttlét   feltételrendszerét kívánja javítani.</a:t>
            </a:r>
            <a:endParaRPr lang="hu-HU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hu-HU" sz="14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364371" cy="1440160"/>
          </a:xfrm>
        </p:spPr>
        <p:txBody>
          <a:bodyPr>
            <a:normAutofit fontScale="90000"/>
          </a:bodyPr>
          <a:lstStyle/>
          <a:p>
            <a:r>
              <a:rPr lang="hu-H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helyi hagyományőrzés, valamint Családi és egészségmegőrző programok infrastruktúrájának fejlesztése (</a:t>
            </a:r>
            <a:r>
              <a:rPr lang="hu-H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TOP-7.1.1-16-H-012 – 5.)</a:t>
            </a:r>
            <a:br>
              <a:rPr lang="hu-HU" sz="1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69672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  <a:spcAft>
                <a:spcPts val="1000"/>
              </a:spcAft>
            </a:pP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Rendelkezésre álló tervezett keretösszeg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2.702.071 Ft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támogatott támogatási kérelmek várható száma: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1-5 db.</a:t>
            </a:r>
            <a:endParaRPr lang="hu-HU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helyi felhívás feltételeinek megfelelő projekteket a projektre megítélt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500.000 Ft – 15.000.000 Ft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közötti vissza nem térítendő támogatásban részesíti a rendelkezésre álló forrás erejéig;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sz="14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6500275" cy="864096"/>
          </a:xfrm>
        </p:spPr>
        <p:txBody>
          <a:bodyPr/>
          <a:lstStyle/>
          <a:p>
            <a:r>
              <a:rPr lang="hu-HU" dirty="0"/>
              <a:t>Rendelkezésre álló Forrás</a:t>
            </a:r>
          </a:p>
        </p:txBody>
      </p:sp>
    </p:spTree>
    <p:extLst>
      <p:ext uri="{BB962C8B-B14F-4D97-AF65-F5344CB8AC3E}">
        <p14:creationId xmlns:p14="http://schemas.microsoft.com/office/powerpoint/2010/main" val="2662543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felhívás keretében az alábbi tevékenységek támogathatóak önállóan (legalább egy tevékenység megvalósítása kötelező):</a:t>
            </a:r>
            <a:b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1.)Helyi hagyományőrzés, valamint családi és egészségmegőrző programok infrastruktúrájának fejlesztése: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</a:t>
            </a:r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Kézműves hagyományőrző műhelyek és programok infrastrukturális fejlesztése keretében a helyi kézműves és népi iparművészeti hagyományokhoz kapcsolódó csoportos tevékenységek eszközigényének támogatása, eszközök és alapanyagok vásárlása. 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b)</a:t>
            </a:r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 helyi gasztronómiai hagyományőrzés infrastrukturális feltételeinek kiépítése keretében gasztronómiai hagyományőrző rendezvények helyszínének kialakítása, eszközök beszerzése és a technikai háttér fejlesztése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c)</a:t>
            </a:r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 nemzeti és a nemzetiségi hagyományőrzés közösségi tereinek kialakítása keretében hagyományőrző tevékenység infrastrukturális feltételeinek kialakítása, eszközbeszerzés, felújítás, térrendezés, technológiai fejlesztések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d)</a:t>
            </a:r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Egészségmegőrző és rekreációs közösségi programok infrastruktúrájának javítása keretében eszközbeszerzések támogatása, felújítások és új terek kialakítása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e)</a:t>
            </a:r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Közösségi egészségfejlesztő térbútorok kihelyezése keretében, egészségfejlesztő térbútorok kihelyezése, területrendezés	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f)</a:t>
            </a:r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Közösségi játszóterek kialakítása keretében területrendezés, új szabadtéri közösségi terek létrehozása, új játszóterek létesítése kialakítása</a:t>
            </a:r>
            <a:b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sz="1400" dirty="0"/>
          </a:p>
          <a:p>
            <a:endParaRPr lang="hu-HU" dirty="0"/>
          </a:p>
          <a:p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436379" cy="864096"/>
          </a:xfrm>
        </p:spPr>
        <p:txBody>
          <a:bodyPr>
            <a:normAutofit/>
          </a:bodyPr>
          <a:lstStyle/>
          <a:p>
            <a:r>
              <a:rPr lang="hu-HU" b="1" dirty="0">
                <a:effectLst/>
                <a:ea typeface="Calibri" panose="020F0502020204030204" pitchFamily="34" charset="0"/>
              </a:rPr>
              <a:t>Önállóan támogatható tevékenységek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16869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5162252"/>
          </a:xfrm>
        </p:spPr>
        <p:txBody>
          <a:bodyPr>
            <a:noAutofit/>
          </a:bodyPr>
          <a:lstStyle/>
          <a:p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Jelen felhívásra támogatási kérelmet nyújthatnak be az alábbi, Gyomaendrődön székhellyel rendelkező szerveztek: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helyi önkormányzati költségvetési irányító és költségvetési szervek (GFO 32);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helyi nemzetiségi önkormányzati költségvetési irányító és költségvetési szervek (GFO 37);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egyesület (GFO 516, 517, 519, 521, 525, 526, 528, 529);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alapítvány (GFO 563, 565, 569);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közalapítvány (GFO 561);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a typeface="Calibri" panose="020F0502020204030204" pitchFamily="34" charset="0"/>
              </a:rPr>
              <a:t>f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egyéb, többségi önkormányzati tulajdonban lévő, jogi személyiségű nonprofit szervezet (GFO 59);</a:t>
            </a:r>
          </a:p>
          <a:p>
            <a:endParaRPr lang="hu-HU" sz="18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Jelen felhívás keretében a támogatási kérelem benyújtására konzorciumi formában nincs lehetőség.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sz="1400" b="1" dirty="0">
              <a:solidFill>
                <a:srgbClr val="FF0000"/>
              </a:solidFill>
            </a:endParaRPr>
          </a:p>
          <a:p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sz="14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8258175" cy="864096"/>
          </a:xfrm>
        </p:spPr>
        <p:txBody>
          <a:bodyPr>
            <a:normAutofit/>
          </a:bodyPr>
          <a:lstStyle/>
          <a:p>
            <a:r>
              <a:rPr lang="hu-HU" b="1" dirty="0">
                <a:effectLst/>
                <a:ea typeface="Calibri" panose="020F0502020204030204" pitchFamily="34" charset="0"/>
              </a:rPr>
              <a:t>Támogatást igénylők köre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25919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Jelen helyi felhívás keretében a helyi támogatási kérelmek beérkezésére </a:t>
            </a:r>
            <a:r>
              <a:rPr lang="hu-H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2020. augusztus 31. napján van lehetőség </a:t>
            </a:r>
            <a:r>
              <a:rPr lang="hu-HU" sz="2000" b="1" dirty="0">
                <a:cs typeface="Calibri" panose="020F0502020204030204" pitchFamily="34" charset="0"/>
              </a:rPr>
              <a:t>16.30 óráig</a:t>
            </a:r>
            <a:r>
              <a:rPr lang="hu-H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endParaRPr lang="hu-HU" sz="2000" b="1" dirty="0"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hu-HU" sz="2000" b="1" dirty="0">
                <a:cs typeface="Calibri" panose="020F0502020204030204" pitchFamily="34" charset="0"/>
              </a:rPr>
              <a:t>Eddig az időpontig a pályázatnak be kell érkeznie postai úton vagy személyesen a Gyomaendrődi Közös Önkormányzati Hivatal (5500 Gyomaendrőd, Selyem út 124.) címére. </a:t>
            </a:r>
          </a:p>
          <a:p>
            <a:pPr marL="0" indent="0" algn="just">
              <a:buNone/>
            </a:pPr>
            <a:r>
              <a:rPr lang="hu-HU" sz="2800" b="1" dirty="0">
                <a:cs typeface="Calibri" panose="020F0502020204030204" pitchFamily="34" charset="0"/>
              </a:rPr>
              <a:t>A postai feladás nem minősül benyújtásnak!!!</a:t>
            </a:r>
            <a:endParaRPr lang="hu-HU" sz="2800" dirty="0"/>
          </a:p>
          <a:p>
            <a:pPr marL="0" indent="0" algn="just">
              <a:buNone/>
            </a:pPr>
            <a:r>
              <a:rPr lang="hu-HU" sz="1500" dirty="0"/>
              <a:t>	</a:t>
            </a:r>
          </a:p>
          <a:p>
            <a:pPr marL="0" indent="0" algn="just">
              <a:buNone/>
            </a:pPr>
            <a:endParaRPr lang="hu-HU" sz="1500" dirty="0"/>
          </a:p>
          <a:p>
            <a:pPr marL="0" indent="0" algn="just">
              <a:buNone/>
            </a:pPr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67353" y="0"/>
            <a:ext cx="8238811" cy="864096"/>
          </a:xfrm>
        </p:spPr>
        <p:txBody>
          <a:bodyPr/>
          <a:lstStyle/>
          <a:p>
            <a:r>
              <a:rPr lang="hu-HU" dirty="0"/>
              <a:t>Pályázat benyújtása</a:t>
            </a:r>
          </a:p>
        </p:txBody>
      </p:sp>
    </p:spTree>
    <p:extLst>
      <p:ext uri="{BB962C8B-B14F-4D97-AF65-F5344CB8AC3E}">
        <p14:creationId xmlns:p14="http://schemas.microsoft.com/office/powerpoint/2010/main" val="597622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>
            <a:extLst>
              <a:ext uri="{FF2B5EF4-FFF2-40B4-BE49-F238E27FC236}">
                <a16:creationId xmlns:a16="http://schemas.microsoft.com/office/drawing/2014/main" id="{514A19D6-9FB4-48F2-8151-EF4EF34EB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435100"/>
            <a:ext cx="8238811" cy="4691063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Pályázati dokumentáció (általános ismeretek):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https://www.palyazat.gov.hu/palyazati_dokumentaciok1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TOP projektek: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https://www.palyazat.gov.hu/node/54861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Helyi felhívások: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4"/>
              </a:rPr>
              <a:t>https://www.gyomaendrod.hu/hu/clld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Tájékoztató tábla generátor: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5"/>
              </a:rPr>
              <a:t>https://emir.palyazat.gov.hu/nd/enIOBZqMZdayqxLpAUGM/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Helyi CLLD iroda elérhetőségei: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cím: 5500 Selyem út 124. 1. emelet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tel: 66/521-651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email: </a:t>
            </a: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6"/>
              </a:rPr>
              <a:t>clld@gyomaendrod.hu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endParaRPr lang="hu-HU" dirty="0"/>
          </a:p>
        </p:txBody>
      </p:sp>
      <p:sp>
        <p:nvSpPr>
          <p:cNvPr id="4" name="Cím 3">
            <a:extLst>
              <a:ext uri="{FF2B5EF4-FFF2-40B4-BE49-F238E27FC236}">
                <a16:creationId xmlns:a16="http://schemas.microsoft.com/office/drawing/2014/main" id="{C11C667B-810A-4F7F-8477-C8FCB899F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940435" cy="864096"/>
          </a:xfrm>
        </p:spPr>
        <p:txBody>
          <a:bodyPr>
            <a:normAutofit/>
          </a:bodyPr>
          <a:lstStyle/>
          <a:p>
            <a:r>
              <a:rPr lang="hu-HU" dirty="0"/>
              <a:t>Pályázati dokumentációk elérhetősége</a:t>
            </a:r>
          </a:p>
        </p:txBody>
      </p:sp>
    </p:spTree>
    <p:extLst>
      <p:ext uri="{BB962C8B-B14F-4D97-AF65-F5344CB8AC3E}">
        <p14:creationId xmlns:p14="http://schemas.microsoft.com/office/powerpoint/2010/main" val="1364155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hu-HU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hu-H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Köszönöm megtisztelő figyelmüket!</a:t>
            </a:r>
            <a:endParaRPr lang="hu-HU" sz="3600" dirty="0"/>
          </a:p>
          <a:p>
            <a:pPr marL="0" indent="0" algn="just">
              <a:buNone/>
            </a:pPr>
            <a:endParaRPr lang="hu-HU" sz="1500" dirty="0"/>
          </a:p>
          <a:p>
            <a:pPr marL="0" indent="0" algn="just">
              <a:buNone/>
            </a:pPr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67353" y="0"/>
            <a:ext cx="8238811" cy="864096"/>
          </a:xfrm>
        </p:spPr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81253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557</Words>
  <Application>Microsoft Office PowerPoint</Application>
  <PresentationFormat>Diavetítés a képernyőre (4:3 oldalarány)</PresentationFormat>
  <Paragraphs>39</Paragraphs>
  <Slides>8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Office-téma</vt:lpstr>
      <vt:lpstr>Tájékoztató Fórum 2020.08.05 TOP-7.1.1-16-00012</vt:lpstr>
      <vt:lpstr>A helyi hagyományőrzés, valamint Családi és egészségmegőrző programok infrastruktúrájának fejlesztése (TOP-7.1.1-16-H-012 – 5.) </vt:lpstr>
      <vt:lpstr>Rendelkezésre álló Forrás</vt:lpstr>
      <vt:lpstr>Önállóan támogatható tevékenységek</vt:lpstr>
      <vt:lpstr>Támogatást igénylők köre</vt:lpstr>
      <vt:lpstr>Pályázat benyújtása</vt:lpstr>
      <vt:lpstr>Pályázati dokumentációk elérhetősége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2016-05-25T08:29:06Z</dcterms:created>
  <dcterms:modified xsi:type="dcterms:W3CDTF">2020-08-04T13:51:31Z</dcterms:modified>
</cp:coreProperties>
</file>