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58" r:id="rId1"/>
  </p:sldMasterIdLst>
  <p:notesMasterIdLst>
    <p:notesMasterId r:id="rId11"/>
  </p:notesMasterIdLst>
  <p:sldIdLst>
    <p:sldId id="281" r:id="rId2"/>
    <p:sldId id="280" r:id="rId3"/>
    <p:sldId id="264" r:id="rId4"/>
    <p:sldId id="263" r:id="rId5"/>
    <p:sldId id="282" r:id="rId6"/>
    <p:sldId id="267" r:id="rId7"/>
    <p:sldId id="272" r:id="rId8"/>
    <p:sldId id="284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 snapToObjects="1"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9038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alyazat.gov.hu/node/54861" TargetMode="External"/><Relationship Id="rId2" Type="http://schemas.openxmlformats.org/officeDocument/2006/relationships/hyperlink" Target="https://www.palyazat.gov.hu/palyazati_dokumentaciok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clld@gyomaendrod.hu" TargetMode="External"/><Relationship Id="rId5" Type="http://schemas.openxmlformats.org/officeDocument/2006/relationships/hyperlink" Target="https://emir.palyazat.gov.hu/nd/enIOBZqMZdayqxLpAUGM/" TargetMode="External"/><Relationship Id="rId4" Type="http://schemas.openxmlformats.org/officeDocument/2006/relationships/hyperlink" Target="https://www.gyomaendrod.hu/hu/clld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1412776"/>
            <a:ext cx="7200800" cy="2016224"/>
          </a:xfrm>
        </p:spPr>
        <p:txBody>
          <a:bodyPr/>
          <a:lstStyle/>
          <a:p>
            <a:r>
              <a:rPr lang="hu-HU" dirty="0"/>
              <a:t>Tájékoztató Fórum</a:t>
            </a:r>
            <a:br>
              <a:rPr lang="hu-HU" dirty="0"/>
            </a:br>
            <a:r>
              <a:rPr lang="hu-HU" dirty="0"/>
              <a:t>2020.08.05</a:t>
            </a:r>
            <a:br>
              <a:rPr lang="hu-HU" dirty="0"/>
            </a:br>
            <a:r>
              <a:rPr lang="hu-HU" dirty="0"/>
              <a:t>TOP-7.1.1-16-00012</a:t>
            </a:r>
          </a:p>
        </p:txBody>
      </p:sp>
    </p:spTree>
    <p:extLst>
      <p:ext uri="{BB962C8B-B14F-4D97-AF65-F5344CB8AC3E}">
        <p14:creationId xmlns:p14="http://schemas.microsoft.com/office/powerpoint/2010/main" val="4109920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>
          <a:xfrm>
            <a:off x="467353" y="1435100"/>
            <a:ext cx="8238811" cy="4691063"/>
          </a:xfrm>
        </p:spPr>
        <p:txBody>
          <a:bodyPr>
            <a:normAutofit/>
          </a:bodyPr>
          <a:lstStyle/>
          <a:p>
            <a:r>
              <a:rPr lang="hu-HU" sz="24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Felhívás célja: </a:t>
            </a:r>
          </a:p>
          <a:p>
            <a:pPr marL="0" indent="0">
              <a:buNone/>
            </a:pPr>
            <a:r>
              <a:rPr lang="hu-HU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 helyi hagyományok megőrzése; a helyi közösség egészségtudatosságának javítása, melyet a helyi hagyományőrzés, illetve az egészséges életmód és egészségtudatosság fejlesztésével kíván</a:t>
            </a:r>
            <a:endParaRPr lang="hu-HU" sz="2400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7364371" cy="1440160"/>
          </a:xfrm>
        </p:spPr>
        <p:txBody>
          <a:bodyPr>
            <a:normAutofit/>
          </a:bodyPr>
          <a:lstStyle/>
          <a:p>
            <a:r>
              <a:rPr lang="hu-HU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 helyi hagyományok ápolását támogató, valamint, Családi és egészségmegőrző programok</a:t>
            </a:r>
            <a:r>
              <a:rPr lang="hu-HU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lang="hu-HU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TOP-7.1.1-16-H-012 – 4.</a:t>
            </a:r>
            <a:r>
              <a:rPr lang="hu-HU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  <a:br>
              <a:rPr lang="hu-HU" sz="18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69672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>
          <a:xfrm>
            <a:off x="467353" y="1435100"/>
            <a:ext cx="8238811" cy="4691063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  <a:spcAft>
                <a:spcPts val="1000"/>
              </a:spcAft>
            </a:pPr>
            <a:endParaRPr lang="hu-HU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ts val="1400"/>
              </a:lnSpc>
              <a:spcAft>
                <a:spcPts val="1000"/>
              </a:spcAft>
            </a:pPr>
            <a:endParaRPr lang="hu-HU" sz="18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ts val="1400"/>
              </a:lnSpc>
              <a:spcAft>
                <a:spcPts val="1000"/>
              </a:spcAft>
            </a:pP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Rendelkezésre álló tervezett keretösszeg </a:t>
            </a: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5.567.383 </a:t>
            </a: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Ft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támogatott támogatási kérelmek várható száma: </a:t>
            </a: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1-9 </a:t>
            </a: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db.</a:t>
            </a:r>
          </a:p>
          <a:p>
            <a:pPr>
              <a:lnSpc>
                <a:spcPts val="1400"/>
              </a:lnSpc>
              <a:spcAft>
                <a:spcPts val="1000"/>
              </a:spcAft>
            </a:pPr>
            <a:endParaRPr lang="hu-HU" sz="1800" b="1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ts val="1400"/>
              </a:lnSpc>
              <a:spcAft>
                <a:spcPts val="1000"/>
              </a:spcAft>
            </a:pPr>
            <a:endParaRPr lang="hu-HU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 helyi felhívás feltételeinek megfelelő projekteket a projektre megítélt minimum </a:t>
            </a: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600.000 Ft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maximum </a:t>
            </a: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10.000.000 Ft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közötti vissza nem térítendő támogatásban részesíti a rendelkezésre álló forrás erejéig</a:t>
            </a:r>
            <a:endParaRPr lang="hu-HU" sz="1400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6500275" cy="864096"/>
          </a:xfrm>
        </p:spPr>
        <p:txBody>
          <a:bodyPr/>
          <a:lstStyle/>
          <a:p>
            <a:r>
              <a:rPr lang="hu-HU" dirty="0"/>
              <a:t>Rendelkezésre álló Forrás</a:t>
            </a:r>
          </a:p>
        </p:txBody>
      </p:sp>
    </p:spTree>
    <p:extLst>
      <p:ext uri="{BB962C8B-B14F-4D97-AF65-F5344CB8AC3E}">
        <p14:creationId xmlns:p14="http://schemas.microsoft.com/office/powerpoint/2010/main" val="26625436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>
          <a:xfrm>
            <a:off x="467353" y="1435100"/>
            <a:ext cx="8238811" cy="46910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 felhívás keretében az alábbi tevékenységek támogathatóak önállóan: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Kézműves hagyományőrző műhelyek és programok (képzések, bemutatók, szakmai workshopok, kiállítások, fesztiválok szervezése.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„Helyi étel – helyi élet” – helyi gasztronómiai hagyományőrzés (gasztronómiai hagyományőrző nagyrendezvények, helyi fesztiválok, városrészi rendezvények, gasztronómiai workshopok szervezése)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Nemzetiségi hagyományőrzés támogatása (közösségi kulturális programok, rendezvények szervezése. Hagyományőrző csoportok működésének támogatása)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Hagyományőrző táncművészeti programok (szakmai képzések és továbbképzések, workshopok, versenyek, fesztiválok, találkozók és ezeken való részvétel támogatása)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Egészségmegőrző közösségi programok (jóga és meditáció, egészségmegőrző torna, egészségnevelési előadások, felvilágosító programok szervezése)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f)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Közösségi egészségfejlesztő térbútorok használatához kapcsolódó animációs tevékenység (animációs programok szervezése, egészségfejlesztő-, rekreációs- és sportprogramok megrendezése. rendezése; edzői tevékenység támogatása)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Családi programok szervezése az újonnan létrejövő közösségi játszóterekhez kapcsolódóan (programszervezés, animátorok képzése és bevonása, célcsoport-specifikus családi programok megvalósítása)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lang="hu-HU" dirty="0"/>
          </a:p>
          <a:p>
            <a:endParaRPr lang="hu-HU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7436379" cy="864096"/>
          </a:xfrm>
        </p:spPr>
        <p:txBody>
          <a:bodyPr>
            <a:normAutofit/>
          </a:bodyPr>
          <a:lstStyle/>
          <a:p>
            <a:r>
              <a:rPr lang="hu-HU" b="1" dirty="0">
                <a:effectLst/>
                <a:ea typeface="Calibri" panose="020F0502020204030204" pitchFamily="34" charset="0"/>
              </a:rPr>
              <a:t>Önállóan támogatható tevékenységek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168694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>
            <a:extLst>
              <a:ext uri="{FF2B5EF4-FFF2-40B4-BE49-F238E27FC236}">
                <a16:creationId xmlns:a16="http://schemas.microsoft.com/office/drawing/2014/main" id="{F13FCAAE-4CA6-4F33-902B-D99E2D582B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012443" cy="864096"/>
          </a:xfrm>
        </p:spPr>
        <p:txBody>
          <a:bodyPr>
            <a:noAutofit/>
          </a:bodyPr>
          <a:lstStyle/>
          <a:p>
            <a:r>
              <a:rPr lang="hu-HU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Önállóan nem támogatható tevékenységek</a:t>
            </a:r>
            <a:endParaRPr lang="hu-HU" dirty="0"/>
          </a:p>
        </p:txBody>
      </p:sp>
      <p:sp>
        <p:nvSpPr>
          <p:cNvPr id="5" name="Tartalom helye 1">
            <a:extLst>
              <a:ext uri="{FF2B5EF4-FFF2-40B4-BE49-F238E27FC236}">
                <a16:creationId xmlns:a16="http://schemas.microsoft.com/office/drawing/2014/main" id="{9B776926-3D66-4A72-BA22-EB4F17BD2B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23850" y="1435100"/>
            <a:ext cx="8569325" cy="4691063"/>
          </a:xfrm>
        </p:spPr>
        <p:txBody>
          <a:bodyPr/>
          <a:lstStyle/>
          <a:p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 felhívás keretében az alábbi tevékenységek önállóan nem támogathatóak: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a) 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Tájékoztatás és nyilvánosság biztosítása - az ÁÚHF 10. fejezete alapján</a:t>
            </a:r>
          </a:p>
          <a:p>
            <a:endParaRPr lang="hu-HU" sz="18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Választható, önállóan nem támogatható tevékenységek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Projekt előkészítés 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Közbeszerzés (amennyiben releváns)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Projektmenedzsment (amennyiben releváns)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42015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>
          <a:xfrm>
            <a:off x="467353" y="1435100"/>
            <a:ext cx="8238811" cy="5162252"/>
          </a:xfrm>
        </p:spPr>
        <p:txBody>
          <a:bodyPr>
            <a:noAutofit/>
          </a:bodyPr>
          <a:lstStyle/>
          <a:p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Jelen felhívásra támogatási kérelmet nyújthatnak be az alábbi, Gyomaendrődön székhellyel rendelkező szervezetek: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a) 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helyi önkormányzati költségvetési irányító és költségvetési szervek (GFO 32);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b) 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helyi nemzetiségi önkormányzati költségvetési irányító és költségvetési szervek</a:t>
            </a: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(GFO 37);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c) 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egyesület (GFO 516, 517, 519, 521, 525, 526, 528, 529);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d) 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alapítvány (GFO 563, 565, 569);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e) 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közalapítvány (GFO 561);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f) 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egyéb, többségi önkormányzati tulajdonban lévő, jogi személyiségű nonprofit szervezet (GFO 59);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lang="hu-HU" sz="18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Jelen felhívás keretében a támogatási kérelem benyújtására konzorciumi formában nincs lehetőség.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lang="hu-HU" sz="1400" b="1" dirty="0">
              <a:solidFill>
                <a:srgbClr val="FF0000"/>
              </a:solidFill>
            </a:endParaRPr>
          </a:p>
          <a:p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lang="hu-HU" sz="1400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8258175" cy="864096"/>
          </a:xfrm>
        </p:spPr>
        <p:txBody>
          <a:bodyPr>
            <a:normAutofit/>
          </a:bodyPr>
          <a:lstStyle/>
          <a:p>
            <a:r>
              <a:rPr lang="hu-HU" b="1" dirty="0">
                <a:effectLst/>
                <a:ea typeface="Calibri" panose="020F0502020204030204" pitchFamily="34" charset="0"/>
              </a:rPr>
              <a:t>Támogatást igénylők köre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25919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>
          <a:xfrm>
            <a:off x="467353" y="1435100"/>
            <a:ext cx="8238811" cy="46910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Jelen helyi felhívás keretében a helyi támogatási kérelmek beérkezésére </a:t>
            </a:r>
            <a:r>
              <a:rPr lang="hu-HU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2020. augusztus 31. napján van lehetőség </a:t>
            </a:r>
            <a:r>
              <a:rPr lang="hu-HU" sz="2000" b="1" dirty="0">
                <a:cs typeface="Calibri" panose="020F0502020204030204" pitchFamily="34" charset="0"/>
              </a:rPr>
              <a:t>16.30 óráig</a:t>
            </a:r>
            <a:r>
              <a:rPr lang="hu-HU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 algn="just">
              <a:buNone/>
            </a:pPr>
            <a:endParaRPr lang="hu-HU" sz="2000" b="1" dirty="0">
              <a:cs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hu-HU" sz="2000" b="1" dirty="0">
                <a:cs typeface="Calibri" panose="020F0502020204030204" pitchFamily="34" charset="0"/>
              </a:rPr>
              <a:t>Eddig az időpontig a pályázatnak be kell érkeznie postai úton vagy személyesen a Gyomaendrődi Közös Önkormányzati Hivatal (5500 Gyomaendrőd, Selyem út 124.) címére. </a:t>
            </a:r>
          </a:p>
          <a:p>
            <a:pPr marL="0" indent="0" algn="just">
              <a:buNone/>
            </a:pPr>
            <a:r>
              <a:rPr lang="hu-HU" sz="2800" b="1" dirty="0">
                <a:cs typeface="Calibri" panose="020F0502020204030204" pitchFamily="34" charset="0"/>
              </a:rPr>
              <a:t>A postai feladás nem minősül benyújtásnak!!!</a:t>
            </a:r>
            <a:endParaRPr lang="hu-HU" sz="2800" dirty="0"/>
          </a:p>
          <a:p>
            <a:pPr marL="0" indent="0" algn="just">
              <a:buNone/>
            </a:pPr>
            <a:r>
              <a:rPr lang="hu-HU" sz="1500" dirty="0"/>
              <a:t>	</a:t>
            </a:r>
          </a:p>
          <a:p>
            <a:pPr marL="0" indent="0" algn="just">
              <a:buNone/>
            </a:pPr>
            <a:endParaRPr lang="hu-HU" sz="1500" dirty="0"/>
          </a:p>
          <a:p>
            <a:pPr marL="0" indent="0" algn="just">
              <a:buNone/>
            </a:pPr>
            <a:endParaRPr lang="hu-HU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67353" y="0"/>
            <a:ext cx="8238811" cy="864096"/>
          </a:xfrm>
        </p:spPr>
        <p:txBody>
          <a:bodyPr/>
          <a:lstStyle/>
          <a:p>
            <a:r>
              <a:rPr lang="hu-HU" dirty="0"/>
              <a:t>Pályázat benyújtása</a:t>
            </a:r>
          </a:p>
        </p:txBody>
      </p:sp>
    </p:spTree>
    <p:extLst>
      <p:ext uri="{BB962C8B-B14F-4D97-AF65-F5344CB8AC3E}">
        <p14:creationId xmlns:p14="http://schemas.microsoft.com/office/powerpoint/2010/main" val="5976223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>
            <a:extLst>
              <a:ext uri="{FF2B5EF4-FFF2-40B4-BE49-F238E27FC236}">
                <a16:creationId xmlns:a16="http://schemas.microsoft.com/office/drawing/2014/main" id="{514A19D6-9FB4-48F2-8151-EF4EF34EB5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989" y="1435100"/>
            <a:ext cx="8238811" cy="4691063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Pályázati dokumentáció (általános ismeretek):</a:t>
            </a:r>
          </a:p>
          <a:p>
            <a:pPr>
              <a:spcAft>
                <a:spcPts val="0"/>
              </a:spcAft>
            </a:pPr>
            <a:r>
              <a:rPr lang="hu-HU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2"/>
              </a:rPr>
              <a:t>https://www.palyazat.gov.hu/palyazati_dokumentaciok1</a:t>
            </a: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TOP projektek:</a:t>
            </a:r>
          </a:p>
          <a:p>
            <a:pPr>
              <a:spcAft>
                <a:spcPts val="0"/>
              </a:spcAft>
            </a:pPr>
            <a:r>
              <a:rPr lang="hu-HU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3"/>
              </a:rPr>
              <a:t>https://www.palyazat.gov.hu/node/54861</a:t>
            </a: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Helyi felhívások:</a:t>
            </a:r>
          </a:p>
          <a:p>
            <a:pPr>
              <a:spcAft>
                <a:spcPts val="0"/>
              </a:spcAft>
            </a:pPr>
            <a:r>
              <a:rPr lang="hu-HU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4"/>
              </a:rPr>
              <a:t>https://www.gyomaendrod.hu/hu/clld</a:t>
            </a: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Tájékoztató tábla generátor:</a:t>
            </a:r>
          </a:p>
          <a:p>
            <a:pPr>
              <a:spcAft>
                <a:spcPts val="0"/>
              </a:spcAft>
            </a:pPr>
            <a:r>
              <a:rPr lang="hu-HU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5"/>
              </a:rPr>
              <a:t>https://emir.palyazat.gov.hu/nd/enIOBZqMZdayqxLpAUGM/</a:t>
            </a: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Helyi CLLD iroda elérhetőségei: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cím: 5500 Selyem út 124. 1. emelet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tel: 66/521-651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email: </a:t>
            </a:r>
            <a:r>
              <a:rPr lang="hu-HU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6"/>
              </a:rPr>
              <a:t>clld@gyomaendrod.hu</a:t>
            </a: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endParaRPr lang="hu-HU" dirty="0"/>
          </a:p>
        </p:txBody>
      </p:sp>
      <p:sp>
        <p:nvSpPr>
          <p:cNvPr id="4" name="Cím 3">
            <a:extLst>
              <a:ext uri="{FF2B5EF4-FFF2-40B4-BE49-F238E27FC236}">
                <a16:creationId xmlns:a16="http://schemas.microsoft.com/office/drawing/2014/main" id="{C11C667B-810A-4F7F-8477-C8FCB899F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940435" cy="864096"/>
          </a:xfrm>
        </p:spPr>
        <p:txBody>
          <a:bodyPr>
            <a:normAutofit/>
          </a:bodyPr>
          <a:lstStyle/>
          <a:p>
            <a:r>
              <a:rPr lang="hu-HU" dirty="0"/>
              <a:t>Pályázati dokumentációk elérhetősége</a:t>
            </a:r>
          </a:p>
        </p:txBody>
      </p:sp>
    </p:spTree>
    <p:extLst>
      <p:ext uri="{BB962C8B-B14F-4D97-AF65-F5344CB8AC3E}">
        <p14:creationId xmlns:p14="http://schemas.microsoft.com/office/powerpoint/2010/main" val="11164387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>
          <a:xfrm>
            <a:off x="467353" y="1435100"/>
            <a:ext cx="8238811" cy="46910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hu-HU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endParaRPr lang="hu-HU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hu-HU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Köszönöm megtisztelő figyelmüket!</a:t>
            </a:r>
            <a:endParaRPr lang="hu-HU" sz="3600" dirty="0"/>
          </a:p>
          <a:p>
            <a:pPr marL="0" indent="0" algn="just">
              <a:buNone/>
            </a:pPr>
            <a:endParaRPr lang="hu-HU" sz="1500" dirty="0"/>
          </a:p>
          <a:p>
            <a:pPr marL="0" indent="0" algn="just">
              <a:buNone/>
            </a:pPr>
            <a:endParaRPr lang="hu-HU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67353" y="0"/>
            <a:ext cx="8238811" cy="864096"/>
          </a:xfrm>
        </p:spPr>
        <p:txBody>
          <a:bodyPr/>
          <a:lstStyle/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812535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616</Words>
  <Application>Microsoft Office PowerPoint</Application>
  <PresentationFormat>Diavetítés a képernyőre (4:3 oldalarány)</PresentationFormat>
  <Paragraphs>45</Paragraphs>
  <Slides>9</Slides>
  <Notes>1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Office-téma</vt:lpstr>
      <vt:lpstr>Tájékoztató Fórum 2020.08.05 TOP-7.1.1-16-00012</vt:lpstr>
      <vt:lpstr>A helyi hagyományok ápolását támogató, valamint, Családi és egészségmegőrző programok (TOP-7.1.1-16-H-012 – 4.) </vt:lpstr>
      <vt:lpstr>Rendelkezésre álló Forrás</vt:lpstr>
      <vt:lpstr>Önállóan támogatható tevékenységek</vt:lpstr>
      <vt:lpstr>Önállóan nem támogatható tevékenységek</vt:lpstr>
      <vt:lpstr>Támogatást igénylők köre</vt:lpstr>
      <vt:lpstr>Pályázat benyújtása</vt:lpstr>
      <vt:lpstr>Pályázati dokumentációk elérhetősége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2016-05-25T08:29:06Z</dcterms:created>
  <dcterms:modified xsi:type="dcterms:W3CDTF">2020-08-04T13:51:46Z</dcterms:modified>
</cp:coreProperties>
</file>