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58" r:id="rId1"/>
  </p:sldMasterIdLst>
  <p:notesMasterIdLst>
    <p:notesMasterId r:id="rId11"/>
  </p:notesMasterIdLst>
  <p:sldIdLst>
    <p:sldId id="281" r:id="rId2"/>
    <p:sldId id="280" r:id="rId3"/>
    <p:sldId id="264" r:id="rId4"/>
    <p:sldId id="263" r:id="rId5"/>
    <p:sldId id="282" r:id="rId6"/>
    <p:sldId id="267" r:id="rId7"/>
    <p:sldId id="283" r:id="rId8"/>
    <p:sldId id="272" r:id="rId9"/>
    <p:sldId id="271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 snapToObjects="1">
      <p:cViewPr varScale="1">
        <p:scale>
          <a:sx n="108" d="100"/>
          <a:sy n="108" d="100"/>
        </p:scale>
        <p:origin x="1704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Objects="1">
      <p:cViewPr varScale="1">
        <p:scale>
          <a:sx n="86" d="100"/>
          <a:sy n="86" d="100"/>
        </p:scale>
        <p:origin x="3786" y="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1230F8-2015-46AC-9C15-B08EDE877F5D}" type="datetimeFigureOut">
              <a:rPr lang="hu-HU" smtClean="0"/>
              <a:t>2020. 08. 04.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A5C11E-540C-488B-B718-84796C0B45F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365856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1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90383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/>
              <a:t>Alcím mintájának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2020. 08. 04.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7" name="Cím 1"/>
          <p:cNvSpPr txBox="1">
            <a:spLocks/>
          </p:cNvSpPr>
          <p:nvPr userDrawn="1"/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 cap="all" baseline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3805236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700075" cy="936104"/>
          </a:xfrm>
        </p:spPr>
        <p:txBody>
          <a:bodyPr>
            <a:normAutofit/>
          </a:bodyPr>
          <a:lstStyle>
            <a:lvl1pPr algn="l">
              <a:defRPr sz="2400"/>
            </a:lvl1pPr>
          </a:lstStyle>
          <a:p>
            <a:r>
              <a:rPr lang="hu-HU" dirty="0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2020. 08. 04.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296148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2020. 08. 04.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7" name="Cím 1"/>
          <p:cNvSpPr txBox="1">
            <a:spLocks/>
          </p:cNvSpPr>
          <p:nvPr userDrawn="1"/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 cap="all" baseline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34690271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2020. 08. 04.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345614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2020. 08. 04.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4561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6" name="Tartalom helye 2"/>
          <p:cNvSpPr>
            <a:spLocks noGrp="1"/>
          </p:cNvSpPr>
          <p:nvPr>
            <p:ph idx="1"/>
          </p:nvPr>
        </p:nvSpPr>
        <p:spPr>
          <a:xfrm>
            <a:off x="447989" y="1628800"/>
            <a:ext cx="5111750" cy="4691063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7" name="Kép helye 2"/>
          <p:cNvSpPr>
            <a:spLocks noGrp="1"/>
          </p:cNvSpPr>
          <p:nvPr>
            <p:ph type="pic" idx="13"/>
          </p:nvPr>
        </p:nvSpPr>
        <p:spPr>
          <a:xfrm>
            <a:off x="5724128" y="1633102"/>
            <a:ext cx="3240360" cy="469106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86175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1435100"/>
            <a:ext cx="5111750" cy="46910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2020. 08. 04.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9" name="Cím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412043" cy="864096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14287766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2020. 08. 04.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03494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8"/>
          <p:cNvSpPr>
            <a:spLocks noGrp="1"/>
          </p:cNvSpPr>
          <p:nvPr>
            <p:ph type="title" hasCustomPrompt="1"/>
          </p:nvPr>
        </p:nvSpPr>
        <p:spPr>
          <a:xfrm>
            <a:off x="4495800" y="2286000"/>
            <a:ext cx="4419600" cy="1143000"/>
          </a:xfrm>
        </p:spPr>
        <p:txBody>
          <a:bodyPr anchor="t">
            <a:noAutofit/>
          </a:bodyPr>
          <a:lstStyle>
            <a:lvl1pPr algn="l">
              <a:defRPr sz="4400" b="1" cap="all" baseline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r>
              <a:rPr lang="hu-HU" dirty="0"/>
              <a:t>Prezentáció Címe</a:t>
            </a:r>
            <a:endParaRPr lang="en-US" dirty="0"/>
          </a:p>
        </p:txBody>
      </p:sp>
      <p:sp>
        <p:nvSpPr>
          <p:cNvPr id="17" name="Text Placeholder 15"/>
          <p:cNvSpPr>
            <a:spLocks noGrp="1"/>
          </p:cNvSpPr>
          <p:nvPr>
            <p:ph type="body" sz="quarter" idx="10" hasCustomPrompt="1"/>
          </p:nvPr>
        </p:nvSpPr>
        <p:spPr>
          <a:xfrm>
            <a:off x="4495800" y="3886200"/>
            <a:ext cx="4343400" cy="914400"/>
          </a:xfrm>
        </p:spPr>
        <p:txBody>
          <a:bodyPr wrap="square" anchor="t"/>
          <a:lstStyle>
            <a:lvl1pPr marL="514350" indent="-514350" algn="l">
              <a:spcAft>
                <a:spcPts val="600"/>
              </a:spcAft>
              <a:buFontTx/>
              <a:buNone/>
              <a:defRPr cap="all" baseline="0">
                <a:solidFill>
                  <a:srgbClr val="FFFFFF"/>
                </a:solidFill>
                <a:latin typeface="Arial"/>
                <a:cs typeface="Arial"/>
              </a:defRPr>
            </a:lvl1pPr>
            <a:lvl2pPr>
              <a:buNone/>
              <a:defRPr/>
            </a:lvl2pPr>
          </a:lstStyle>
          <a:p>
            <a:pPr lvl="0"/>
            <a:r>
              <a:rPr lang="hu-HU" dirty="0"/>
              <a:t>Click to edit Alcím</a:t>
            </a:r>
          </a:p>
          <a:p>
            <a:pPr lvl="0"/>
            <a:endParaRPr lang="hu-H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dirty="0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D05FFA-4383-4574-9830-A5FF25BE8406}" type="datetimeFigureOut">
              <a:rPr lang="hu-HU" smtClean="0"/>
              <a:t>2020. 08. 04.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15082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6" r:id="rId7"/>
    <p:sldLayoutId id="2147483667" r:id="rId8"/>
    <p:sldLayoutId id="2147483670" r:id="rId9"/>
  </p:sldLayoutIdLst>
  <p:txStyles>
    <p:titleStyle>
      <a:lvl1pPr algn="l" defTabSz="914400" rtl="0" eaLnBrk="1" latinLnBrk="0" hangingPunct="1">
        <a:spcBef>
          <a:spcPct val="0"/>
        </a:spcBef>
        <a:buNone/>
        <a:defRPr sz="2400" b="1" kern="1200" cap="all" baseline="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alyazat.gov.hu/node/54861" TargetMode="External"/><Relationship Id="rId2" Type="http://schemas.openxmlformats.org/officeDocument/2006/relationships/hyperlink" Target="https://www.palyazat.gov.hu/palyazati_dokumentaciok1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mailto:clld@gyomaendrod.hu" TargetMode="External"/><Relationship Id="rId5" Type="http://schemas.openxmlformats.org/officeDocument/2006/relationships/hyperlink" Target="https://emir.palyazat.gov.hu/nd/enIOBZqMZdayqxLpAUGM/" TargetMode="External"/><Relationship Id="rId4" Type="http://schemas.openxmlformats.org/officeDocument/2006/relationships/hyperlink" Target="https://www.gyomaendrod.hu/hu/clld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043608" y="1412776"/>
            <a:ext cx="7200800" cy="2016224"/>
          </a:xfrm>
        </p:spPr>
        <p:txBody>
          <a:bodyPr/>
          <a:lstStyle/>
          <a:p>
            <a:r>
              <a:rPr lang="hu-HU" dirty="0"/>
              <a:t>Tájékoztató Fórum</a:t>
            </a:r>
            <a:br>
              <a:rPr lang="hu-HU" dirty="0"/>
            </a:br>
            <a:r>
              <a:rPr lang="hu-HU" dirty="0"/>
              <a:t>2020.08.05</a:t>
            </a:r>
            <a:br>
              <a:rPr lang="hu-HU" dirty="0"/>
            </a:br>
            <a:r>
              <a:rPr lang="hu-HU" dirty="0"/>
              <a:t>TOP-7.1.1-16-00012</a:t>
            </a:r>
          </a:p>
        </p:txBody>
      </p:sp>
    </p:spTree>
    <p:extLst>
      <p:ext uri="{BB962C8B-B14F-4D97-AF65-F5344CB8AC3E}">
        <p14:creationId xmlns:p14="http://schemas.microsoft.com/office/powerpoint/2010/main" val="41099205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artalom helye 1"/>
          <p:cNvSpPr>
            <a:spLocks noGrp="1"/>
          </p:cNvSpPr>
          <p:nvPr>
            <p:ph idx="1"/>
          </p:nvPr>
        </p:nvSpPr>
        <p:spPr>
          <a:xfrm>
            <a:off x="467353" y="1435100"/>
            <a:ext cx="8238811" cy="4691063"/>
          </a:xfrm>
        </p:spPr>
        <p:txBody>
          <a:bodyPr>
            <a:normAutofit/>
          </a:bodyPr>
          <a:lstStyle/>
          <a:p>
            <a:r>
              <a:rPr lang="hu-HU" sz="24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Felhívás célja: </a:t>
            </a:r>
          </a:p>
          <a:p>
            <a:pPr marL="0" indent="0">
              <a:buNone/>
            </a:pPr>
            <a:r>
              <a:rPr lang="hu-HU" sz="2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közösségi kompetenciafejlesztést, valamint a kulturális és művészeti közösségépítő tevékenységek támogatását, a társadalmi tudatosság és a közösségi kompetenciák fejlesztése, illetve a közösségi igényeknek megfelelő művészeti élet fejlesztése</a:t>
            </a:r>
            <a:endParaRPr lang="hu-HU" sz="2400" dirty="0"/>
          </a:p>
        </p:txBody>
      </p:sp>
      <p:sp>
        <p:nvSpPr>
          <p:cNvPr id="4" name="Cím 3"/>
          <p:cNvSpPr>
            <a:spLocks noGrp="1"/>
          </p:cNvSpPr>
          <p:nvPr>
            <p:ph type="title"/>
          </p:nvPr>
        </p:nvSpPr>
        <p:spPr>
          <a:xfrm>
            <a:off x="447989" y="44624"/>
            <a:ext cx="7364371" cy="1440160"/>
          </a:xfrm>
        </p:spPr>
        <p:txBody>
          <a:bodyPr>
            <a:normAutofit fontScale="90000"/>
          </a:bodyPr>
          <a:lstStyle/>
          <a:p>
            <a:r>
              <a:rPr lang="hu-HU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Társadalmi tudatosság és közösségi kompetenciafejlesztés, valamint   Kulturális és művészeti közösségépítő tevékenységek támogatása</a:t>
            </a:r>
            <a:r>
              <a:rPr lang="hu-HU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(</a:t>
            </a:r>
            <a:r>
              <a:rPr lang="hu-HU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TOP-7.1.1-16-H-012 – 2.</a:t>
            </a:r>
            <a:r>
              <a:rPr lang="hu-HU" sz="20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)</a:t>
            </a:r>
            <a:br>
              <a:rPr lang="hu-HU" sz="18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</a:b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4696724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artalom helye 1"/>
          <p:cNvSpPr>
            <a:spLocks noGrp="1"/>
          </p:cNvSpPr>
          <p:nvPr>
            <p:ph idx="1"/>
          </p:nvPr>
        </p:nvSpPr>
        <p:spPr>
          <a:xfrm>
            <a:off x="467353" y="1435100"/>
            <a:ext cx="8238811" cy="4691063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  <a:spcAft>
                <a:spcPts val="1000"/>
              </a:spcAft>
            </a:pPr>
            <a:endParaRPr lang="hu-HU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ts val="1400"/>
              </a:lnSpc>
              <a:spcAft>
                <a:spcPts val="1000"/>
              </a:spcAft>
            </a:pPr>
            <a:endParaRPr lang="hu-HU" sz="1800" dirty="0">
              <a:solidFill>
                <a:srgbClr val="000000"/>
              </a:solidFill>
              <a:ea typeface="Calibri" panose="020F0502020204030204" pitchFamily="34" charset="0"/>
            </a:endParaRPr>
          </a:p>
          <a:p>
            <a:pPr>
              <a:lnSpc>
                <a:spcPts val="1400"/>
              </a:lnSpc>
              <a:spcAft>
                <a:spcPts val="1000"/>
              </a:spcAft>
            </a:pPr>
            <a: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Rendelkezésre álló tervezett keretösszeg </a:t>
            </a:r>
            <a: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7.348.357 Ft</a:t>
            </a:r>
            <a:b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 támogatott támogatási kérelmek várható száma: </a:t>
            </a:r>
            <a: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1-10 db</a:t>
            </a:r>
            <a: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>
              <a:lnSpc>
                <a:spcPts val="1400"/>
              </a:lnSpc>
              <a:spcAft>
                <a:spcPts val="1000"/>
              </a:spcAft>
            </a:pPr>
            <a:endParaRPr lang="hu-HU" sz="1800" b="1" dirty="0">
              <a:solidFill>
                <a:srgbClr val="000000"/>
              </a:solidFill>
              <a:ea typeface="Calibri" panose="020F0502020204030204" pitchFamily="34" charset="0"/>
            </a:endParaRPr>
          </a:p>
          <a:p>
            <a:pPr>
              <a:lnSpc>
                <a:spcPts val="1400"/>
              </a:lnSpc>
              <a:spcAft>
                <a:spcPts val="1000"/>
              </a:spcAft>
            </a:pPr>
            <a:endParaRPr lang="hu-HU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A helyi felhívás feltételeinek megfelelő projekteket a projektre megítélt minimum </a:t>
            </a:r>
            <a: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700.000 Ft</a:t>
            </a:r>
            <a: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maximum </a:t>
            </a:r>
            <a: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10.000.000 Ft</a:t>
            </a:r>
            <a: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közötti vissza nem térítendő támogatásban részesíti </a:t>
            </a:r>
            <a:endParaRPr lang="hu-HU" sz="1400" dirty="0"/>
          </a:p>
        </p:txBody>
      </p:sp>
      <p:sp>
        <p:nvSpPr>
          <p:cNvPr id="4" name="Cím 3"/>
          <p:cNvSpPr>
            <a:spLocks noGrp="1"/>
          </p:cNvSpPr>
          <p:nvPr>
            <p:ph type="title"/>
          </p:nvPr>
        </p:nvSpPr>
        <p:spPr>
          <a:xfrm>
            <a:off x="447989" y="44624"/>
            <a:ext cx="6500275" cy="864096"/>
          </a:xfrm>
        </p:spPr>
        <p:txBody>
          <a:bodyPr/>
          <a:lstStyle/>
          <a:p>
            <a:r>
              <a:rPr lang="hu-HU" dirty="0"/>
              <a:t>Rendelkezésre álló Forrás</a:t>
            </a:r>
          </a:p>
        </p:txBody>
      </p:sp>
    </p:spTree>
    <p:extLst>
      <p:ext uri="{BB962C8B-B14F-4D97-AF65-F5344CB8AC3E}">
        <p14:creationId xmlns:p14="http://schemas.microsoft.com/office/powerpoint/2010/main" val="26625436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artalom helye 1"/>
          <p:cNvSpPr>
            <a:spLocks noGrp="1"/>
          </p:cNvSpPr>
          <p:nvPr>
            <p:ph idx="1"/>
          </p:nvPr>
        </p:nvSpPr>
        <p:spPr>
          <a:xfrm>
            <a:off x="467353" y="1435100"/>
            <a:ext cx="8238811" cy="46910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A felhívás keretében az alábbi tevékenységek támogathatóak önállóan:</a:t>
            </a:r>
            <a:b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1. Társadalmi tudatosság, közösségi kompetenciafejlesztés, valamint Kulturális és művészeti közösségépítő tevékenységek:</a:t>
            </a:r>
            <a:br>
              <a:rPr lang="hu-HU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a)</a:t>
            </a:r>
            <a: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Civil szervezetek kapacitás és kompetenciafejlesztési programjainak/ programsorozatainak szervezése</a:t>
            </a:r>
            <a:b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b)</a:t>
            </a:r>
            <a: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Ifjúsági közösségépítő programok/program sorozatok szervezése</a:t>
            </a:r>
            <a:b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c)</a:t>
            </a:r>
            <a: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Könnyűzenei műhelyek </a:t>
            </a:r>
            <a:r>
              <a:rPr lang="hu-HU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et</a:t>
            </a:r>
            <a: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támogató programok/program sorozatok szervezése</a:t>
            </a:r>
            <a:b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d)</a:t>
            </a:r>
            <a: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Színház és táncművészeti programok/program sorozatok szervezése </a:t>
            </a:r>
            <a:b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e)</a:t>
            </a:r>
            <a: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Kórusművészethez, nép és műdal művészetet támogató programok/program sorozatok szervezése</a:t>
            </a:r>
            <a:b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f)</a:t>
            </a:r>
            <a: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Képzőművészeti és irodalmi programok/program sorozatok szervezése </a:t>
            </a:r>
            <a:b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endParaRPr lang="hu-HU" dirty="0"/>
          </a:p>
        </p:txBody>
      </p:sp>
      <p:sp>
        <p:nvSpPr>
          <p:cNvPr id="4" name="Cím 3"/>
          <p:cNvSpPr>
            <a:spLocks noGrp="1"/>
          </p:cNvSpPr>
          <p:nvPr>
            <p:ph type="title"/>
          </p:nvPr>
        </p:nvSpPr>
        <p:spPr>
          <a:xfrm>
            <a:off x="447989" y="44624"/>
            <a:ext cx="7436379" cy="864096"/>
          </a:xfrm>
        </p:spPr>
        <p:txBody>
          <a:bodyPr>
            <a:normAutofit/>
          </a:bodyPr>
          <a:lstStyle/>
          <a:p>
            <a:r>
              <a:rPr lang="hu-HU" b="1" dirty="0">
                <a:effectLst/>
                <a:ea typeface="Calibri" panose="020F0502020204030204" pitchFamily="34" charset="0"/>
              </a:rPr>
              <a:t>Önállóan támogatható tevékenységek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6168694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ím 3">
            <a:extLst>
              <a:ext uri="{FF2B5EF4-FFF2-40B4-BE49-F238E27FC236}">
                <a16:creationId xmlns:a16="http://schemas.microsoft.com/office/drawing/2014/main" id="{F13FCAAE-4CA6-4F33-902B-D99E2D582B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8012443" cy="864096"/>
          </a:xfrm>
        </p:spPr>
        <p:txBody>
          <a:bodyPr>
            <a:noAutofit/>
          </a:bodyPr>
          <a:lstStyle/>
          <a:p>
            <a:r>
              <a:rPr lang="hu-HU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Önállóan nem támogatható tevékenységek</a:t>
            </a:r>
            <a:endParaRPr lang="hu-HU" dirty="0"/>
          </a:p>
        </p:txBody>
      </p:sp>
      <p:sp>
        <p:nvSpPr>
          <p:cNvPr id="5" name="Tartalom helye 1">
            <a:extLst>
              <a:ext uri="{FF2B5EF4-FFF2-40B4-BE49-F238E27FC236}">
                <a16:creationId xmlns:a16="http://schemas.microsoft.com/office/drawing/2014/main" id="{9B776926-3D66-4A72-BA22-EB4F17BD2B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23850" y="1435100"/>
            <a:ext cx="8569325" cy="4691063"/>
          </a:xfrm>
        </p:spPr>
        <p:txBody>
          <a:bodyPr/>
          <a:lstStyle/>
          <a:p>
            <a: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A felhívás keretében az alábbi tevékenységek önállóan nem támogathatóak:</a:t>
            </a:r>
            <a:b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b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a) </a:t>
            </a:r>
            <a: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Tájékoztatás és nyilvánosság biztosítása - az ÁÚHF 10. fejezete alapján</a:t>
            </a:r>
          </a:p>
          <a:p>
            <a:endParaRPr lang="hu-HU" sz="1800" dirty="0">
              <a:solidFill>
                <a:srgbClr val="000000"/>
              </a:solidFill>
              <a:ea typeface="Calibri" panose="020F0502020204030204" pitchFamily="34" charset="0"/>
            </a:endParaRPr>
          </a:p>
          <a:p>
            <a:b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Választható, önállóan nem támogatható tevékenységek</a:t>
            </a:r>
            <a:b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a)</a:t>
            </a:r>
            <a: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Projekt előkészítés </a:t>
            </a:r>
            <a:b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b)</a:t>
            </a:r>
            <a: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Közbeszerzés (amennyiben releváns)</a:t>
            </a:r>
            <a:b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r>
              <a:rPr lang="hu-H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c)</a:t>
            </a:r>
            <a: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Projektmenedzsment (amennyiben releváns)</a:t>
            </a:r>
            <a:b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8420150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artalom helye 1"/>
          <p:cNvSpPr>
            <a:spLocks noGrp="1"/>
          </p:cNvSpPr>
          <p:nvPr>
            <p:ph idx="1"/>
          </p:nvPr>
        </p:nvSpPr>
        <p:spPr>
          <a:xfrm>
            <a:off x="467353" y="1435100"/>
            <a:ext cx="8238811" cy="5162252"/>
          </a:xfrm>
        </p:spPr>
        <p:txBody>
          <a:bodyPr>
            <a:noAutofit/>
          </a:bodyPr>
          <a:lstStyle/>
          <a:p>
            <a:r>
              <a:rPr lang="hu-HU" sz="20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Jelen felhívásra támogatási kérelmet nyújthatnak be az alábbi, Gyomaendrődön székhellyel rendelkező szervezetek:</a:t>
            </a:r>
            <a:br>
              <a:rPr lang="hu-HU" sz="20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hu-HU" sz="20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a)</a:t>
            </a:r>
            <a:r>
              <a:rPr lang="hu-HU" sz="20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helyi önkormányzati költségvetési irányító és költségvetési szervek (GFO 32);</a:t>
            </a:r>
            <a:br>
              <a:rPr lang="hu-HU" sz="20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hu-HU" sz="20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b)</a:t>
            </a:r>
            <a:r>
              <a:rPr lang="hu-HU" sz="20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helyi nemzetiségi önkormányzati költségvetési irányító és költségvetési szervek (GFO 37);</a:t>
            </a:r>
            <a:br>
              <a:rPr lang="hu-HU" sz="20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hu-HU" sz="20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c)</a:t>
            </a:r>
            <a:r>
              <a:rPr lang="hu-HU" sz="20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egyesület (GFO 516, 517, 519, 521, 525, 526, 528, 529);</a:t>
            </a:r>
            <a:br>
              <a:rPr lang="hu-HU" sz="20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hu-HU" sz="20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d)</a:t>
            </a:r>
            <a:r>
              <a:rPr lang="hu-HU" sz="20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alapítvány (GFO 563, 565, 569);</a:t>
            </a:r>
            <a:br>
              <a:rPr lang="hu-HU" sz="20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hu-HU" sz="20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e)</a:t>
            </a:r>
            <a:r>
              <a:rPr lang="hu-HU" sz="20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közalapítvány (GFO 561);</a:t>
            </a:r>
            <a:br>
              <a:rPr lang="hu-HU" sz="20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hu-HU" sz="20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f)</a:t>
            </a:r>
            <a:r>
              <a:rPr lang="hu-HU" sz="20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egyéb, többségi önkormányzati tulajdonban lévő, jogi személyiségű nonprofit szervezet (GFO 59);</a:t>
            </a:r>
            <a:br>
              <a:rPr lang="hu-HU" sz="20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hu-HU" sz="20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Jelen felhívás keretében a támogatási kérelem benyújtására konzorciumi formában nincs lehetőség.</a:t>
            </a:r>
            <a:endParaRPr lang="hu-HU" sz="2000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br>
              <a:rPr lang="hu-H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endParaRPr lang="hu-HU" sz="1400" dirty="0"/>
          </a:p>
        </p:txBody>
      </p:sp>
      <p:sp>
        <p:nvSpPr>
          <p:cNvPr id="4" name="Cím 3"/>
          <p:cNvSpPr>
            <a:spLocks noGrp="1"/>
          </p:cNvSpPr>
          <p:nvPr>
            <p:ph type="title"/>
          </p:nvPr>
        </p:nvSpPr>
        <p:spPr>
          <a:xfrm>
            <a:off x="447989" y="44624"/>
            <a:ext cx="8258175" cy="864096"/>
          </a:xfrm>
        </p:spPr>
        <p:txBody>
          <a:bodyPr>
            <a:normAutofit/>
          </a:bodyPr>
          <a:lstStyle/>
          <a:p>
            <a:r>
              <a:rPr lang="hu-HU" b="1" dirty="0">
                <a:effectLst/>
                <a:ea typeface="Calibri" panose="020F0502020204030204" pitchFamily="34" charset="0"/>
              </a:rPr>
              <a:t>Támogatást igénylők köre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3259196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artalom helye 1">
            <a:extLst>
              <a:ext uri="{FF2B5EF4-FFF2-40B4-BE49-F238E27FC236}">
                <a16:creationId xmlns:a16="http://schemas.microsoft.com/office/drawing/2014/main" id="{514A19D6-9FB4-48F2-8151-EF4EF34EB5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7989" y="1435100"/>
            <a:ext cx="8238811" cy="4691063"/>
          </a:xfrm>
        </p:spPr>
        <p:txBody>
          <a:bodyPr>
            <a:normAutofit/>
          </a:bodyPr>
          <a:lstStyle/>
          <a:p>
            <a:pPr>
              <a:spcAft>
                <a:spcPts val="0"/>
              </a:spcAft>
            </a:pPr>
            <a:r>
              <a:rPr lang="hu-HU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Pályázati dokumentáció (általános ismeretek):</a:t>
            </a:r>
          </a:p>
          <a:p>
            <a:pPr>
              <a:spcAft>
                <a:spcPts val="0"/>
              </a:spcAft>
            </a:pPr>
            <a:r>
              <a:rPr lang="hu-HU" sz="1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hlinkClick r:id="rId2"/>
              </a:rPr>
              <a:t>https://www.palyazat.gov.hu/palyazati_dokumentaciok1</a:t>
            </a:r>
            <a:r>
              <a:rPr lang="hu-HU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</a:p>
          <a:p>
            <a:pPr>
              <a:spcAft>
                <a:spcPts val="0"/>
              </a:spcAft>
            </a:pPr>
            <a:r>
              <a:rPr lang="hu-HU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TOP projektek:</a:t>
            </a:r>
          </a:p>
          <a:p>
            <a:pPr>
              <a:spcAft>
                <a:spcPts val="0"/>
              </a:spcAft>
            </a:pPr>
            <a:r>
              <a:rPr lang="hu-HU" sz="1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hlinkClick r:id="rId3"/>
              </a:rPr>
              <a:t>https://www.palyazat.gov.hu/node/54861</a:t>
            </a:r>
            <a:r>
              <a:rPr lang="hu-HU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</a:p>
          <a:p>
            <a:pPr>
              <a:spcAft>
                <a:spcPts val="0"/>
              </a:spcAft>
            </a:pPr>
            <a:r>
              <a:rPr lang="hu-HU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Helyi felhívások:</a:t>
            </a:r>
          </a:p>
          <a:p>
            <a:pPr>
              <a:spcAft>
                <a:spcPts val="0"/>
              </a:spcAft>
            </a:pPr>
            <a:r>
              <a:rPr lang="hu-HU" sz="1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hlinkClick r:id="rId4"/>
              </a:rPr>
              <a:t>https://www.gyomaendrod.hu/hu/clld</a:t>
            </a:r>
            <a:r>
              <a:rPr lang="hu-HU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</a:p>
          <a:p>
            <a:pPr>
              <a:spcAft>
                <a:spcPts val="0"/>
              </a:spcAft>
            </a:pPr>
            <a:r>
              <a:rPr lang="hu-HU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Tájékoztató tábla generátor:</a:t>
            </a:r>
          </a:p>
          <a:p>
            <a:pPr>
              <a:spcAft>
                <a:spcPts val="0"/>
              </a:spcAft>
            </a:pPr>
            <a:r>
              <a:rPr lang="hu-HU" sz="1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hlinkClick r:id="rId5"/>
              </a:rPr>
              <a:t>https://emir.palyazat.gov.hu/nd/enIOBZqMZdayqxLpAUGM/</a:t>
            </a:r>
            <a:r>
              <a:rPr lang="hu-HU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</a:p>
          <a:p>
            <a:pPr>
              <a:spcAft>
                <a:spcPts val="0"/>
              </a:spcAft>
            </a:pPr>
            <a:r>
              <a:rPr lang="hu-HU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</a:p>
          <a:p>
            <a:pPr>
              <a:spcAft>
                <a:spcPts val="0"/>
              </a:spcAft>
            </a:pPr>
            <a:r>
              <a:rPr lang="hu-HU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Helyi CLLD iroda elérhetőségei:</a:t>
            </a:r>
          </a:p>
          <a:p>
            <a:pPr>
              <a:spcAft>
                <a:spcPts val="0"/>
              </a:spcAft>
            </a:pPr>
            <a:r>
              <a:rPr lang="hu-HU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cím: 5500 Selyem út 124. 1. emelet</a:t>
            </a:r>
          </a:p>
          <a:p>
            <a:pPr>
              <a:spcAft>
                <a:spcPts val="0"/>
              </a:spcAft>
            </a:pPr>
            <a:r>
              <a:rPr lang="hu-HU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tel: 66/521-651</a:t>
            </a:r>
          </a:p>
          <a:p>
            <a:pPr>
              <a:spcAft>
                <a:spcPts val="0"/>
              </a:spcAft>
            </a:pPr>
            <a:r>
              <a:rPr lang="hu-HU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email: </a:t>
            </a:r>
            <a:r>
              <a:rPr lang="hu-HU" sz="1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hlinkClick r:id="rId6"/>
              </a:rPr>
              <a:t>clld@gyomaendrod.hu</a:t>
            </a:r>
            <a:r>
              <a:rPr lang="hu-HU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</a:p>
          <a:p>
            <a:endParaRPr lang="hu-HU" dirty="0"/>
          </a:p>
        </p:txBody>
      </p:sp>
      <p:sp>
        <p:nvSpPr>
          <p:cNvPr id="4" name="Cím 3">
            <a:extLst>
              <a:ext uri="{FF2B5EF4-FFF2-40B4-BE49-F238E27FC236}">
                <a16:creationId xmlns:a16="http://schemas.microsoft.com/office/drawing/2014/main" id="{C11C667B-810A-4F7F-8477-C8FCB899F7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7940435" cy="864096"/>
          </a:xfrm>
        </p:spPr>
        <p:txBody>
          <a:bodyPr>
            <a:normAutofit/>
          </a:bodyPr>
          <a:lstStyle/>
          <a:p>
            <a:r>
              <a:rPr lang="hu-HU" dirty="0"/>
              <a:t>Pályázati dokumentációk elérhetősége</a:t>
            </a:r>
          </a:p>
        </p:txBody>
      </p:sp>
    </p:spTree>
    <p:extLst>
      <p:ext uri="{BB962C8B-B14F-4D97-AF65-F5344CB8AC3E}">
        <p14:creationId xmlns:p14="http://schemas.microsoft.com/office/powerpoint/2010/main" val="37581601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artalom helye 1"/>
          <p:cNvSpPr>
            <a:spLocks noGrp="1"/>
          </p:cNvSpPr>
          <p:nvPr>
            <p:ph idx="1"/>
          </p:nvPr>
        </p:nvSpPr>
        <p:spPr>
          <a:xfrm>
            <a:off x="467353" y="1435100"/>
            <a:ext cx="8238811" cy="469106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hu-HU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Jelen helyi felhívás keretében a helyi támogatási kérelmek beérkezésére </a:t>
            </a:r>
            <a:r>
              <a:rPr lang="hu-HU" sz="20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2020. augusztus 31. napján van lehetőség </a:t>
            </a:r>
            <a:r>
              <a:rPr lang="hu-HU" sz="2000" b="1" dirty="0">
                <a:cs typeface="Calibri" panose="020F0502020204030204" pitchFamily="34" charset="0"/>
              </a:rPr>
              <a:t>16.30 óráig</a:t>
            </a:r>
            <a:r>
              <a:rPr lang="hu-HU" sz="20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0" indent="0" algn="just">
              <a:buNone/>
            </a:pPr>
            <a:endParaRPr lang="hu-HU" sz="2000" b="1" dirty="0">
              <a:cs typeface="Calibri" panose="020F0502020204030204" pitchFamily="34" charset="0"/>
            </a:endParaRPr>
          </a:p>
          <a:p>
            <a:pPr marL="0" indent="0" algn="just">
              <a:buNone/>
            </a:pPr>
            <a:r>
              <a:rPr lang="hu-HU" sz="2000" b="1" dirty="0">
                <a:cs typeface="Calibri" panose="020F0502020204030204" pitchFamily="34" charset="0"/>
              </a:rPr>
              <a:t>Eddig az időpontig a pályázatnak be kell érkeznie postai úton vagy személyesen a Gyomaendrődi Közös Önkormányzati Hivatal (5500 Gyomaendrőd, Selyem út 124.) címére. </a:t>
            </a:r>
          </a:p>
          <a:p>
            <a:pPr marL="0" indent="0" algn="just">
              <a:buNone/>
            </a:pPr>
            <a:r>
              <a:rPr lang="hu-HU" sz="2800" b="1" dirty="0">
                <a:cs typeface="Calibri" panose="020F0502020204030204" pitchFamily="34" charset="0"/>
              </a:rPr>
              <a:t>A postai feladás nem minősül benyújtásnak!!!</a:t>
            </a:r>
            <a:endParaRPr lang="hu-HU" sz="2800" dirty="0"/>
          </a:p>
          <a:p>
            <a:pPr marL="0" indent="0" algn="just">
              <a:buNone/>
            </a:pPr>
            <a:r>
              <a:rPr lang="hu-HU" sz="1500" dirty="0"/>
              <a:t>	</a:t>
            </a:r>
          </a:p>
          <a:p>
            <a:pPr marL="0" indent="0" algn="just">
              <a:buNone/>
            </a:pPr>
            <a:endParaRPr lang="hu-HU" sz="1500" dirty="0"/>
          </a:p>
          <a:p>
            <a:pPr marL="0" indent="0" algn="just">
              <a:buNone/>
            </a:pPr>
            <a:endParaRPr lang="hu-HU" dirty="0"/>
          </a:p>
        </p:txBody>
      </p:sp>
      <p:sp>
        <p:nvSpPr>
          <p:cNvPr id="4" name="Cím 3"/>
          <p:cNvSpPr>
            <a:spLocks noGrp="1"/>
          </p:cNvSpPr>
          <p:nvPr>
            <p:ph type="title"/>
          </p:nvPr>
        </p:nvSpPr>
        <p:spPr>
          <a:xfrm>
            <a:off x="467353" y="0"/>
            <a:ext cx="8238811" cy="864096"/>
          </a:xfrm>
        </p:spPr>
        <p:txBody>
          <a:bodyPr/>
          <a:lstStyle/>
          <a:p>
            <a:r>
              <a:rPr lang="hu-HU" dirty="0"/>
              <a:t>Pályázat benyújtása</a:t>
            </a:r>
          </a:p>
        </p:txBody>
      </p:sp>
    </p:spTree>
    <p:extLst>
      <p:ext uri="{BB962C8B-B14F-4D97-AF65-F5344CB8AC3E}">
        <p14:creationId xmlns:p14="http://schemas.microsoft.com/office/powerpoint/2010/main" val="5976223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artalom helye 1"/>
          <p:cNvSpPr>
            <a:spLocks noGrp="1"/>
          </p:cNvSpPr>
          <p:nvPr>
            <p:ph idx="1"/>
          </p:nvPr>
        </p:nvSpPr>
        <p:spPr>
          <a:xfrm>
            <a:off x="467353" y="1435100"/>
            <a:ext cx="8238811" cy="46910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hu-HU" sz="3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>
              <a:buNone/>
            </a:pPr>
            <a:endParaRPr lang="hu-HU" sz="3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>
              <a:buNone/>
            </a:pPr>
            <a:r>
              <a:rPr lang="hu-HU" sz="3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Köszönöm megtisztelő figyelmüket!</a:t>
            </a:r>
            <a:endParaRPr lang="hu-HU" sz="3600" dirty="0"/>
          </a:p>
          <a:p>
            <a:pPr marL="0" indent="0" algn="just">
              <a:buNone/>
            </a:pPr>
            <a:endParaRPr lang="hu-HU" sz="1500" dirty="0"/>
          </a:p>
          <a:p>
            <a:pPr marL="0" indent="0" algn="just">
              <a:buNone/>
            </a:pPr>
            <a:endParaRPr lang="hu-HU" dirty="0"/>
          </a:p>
        </p:txBody>
      </p:sp>
      <p:sp>
        <p:nvSpPr>
          <p:cNvPr id="4" name="Cím 3"/>
          <p:cNvSpPr>
            <a:spLocks noGrp="1"/>
          </p:cNvSpPr>
          <p:nvPr>
            <p:ph type="title"/>
          </p:nvPr>
        </p:nvSpPr>
        <p:spPr>
          <a:xfrm>
            <a:off x="467353" y="0"/>
            <a:ext cx="8238811" cy="864096"/>
          </a:xfrm>
        </p:spPr>
        <p:txBody>
          <a:bodyPr/>
          <a:lstStyle/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3812535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GYENI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0</TotalTime>
  <Words>535</Words>
  <Application>Microsoft Office PowerPoint</Application>
  <PresentationFormat>Diavetítés a képernyőre (4:3 oldalarány)</PresentationFormat>
  <Paragraphs>44</Paragraphs>
  <Slides>9</Slides>
  <Notes>1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2</vt:i4>
      </vt:variant>
      <vt:variant>
        <vt:lpstr>Téma</vt:lpstr>
      </vt:variant>
      <vt:variant>
        <vt:i4>1</vt:i4>
      </vt:variant>
      <vt:variant>
        <vt:lpstr>Diacímek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Office-téma</vt:lpstr>
      <vt:lpstr>Tájékoztató Fórum 2020.08.05 TOP-7.1.1-16-00012</vt:lpstr>
      <vt:lpstr>Társadalmi tudatosság és közösségi kompetenciafejlesztés, valamint   Kulturális és művészeti közösségépítő tevékenységek támogatása(TOP-7.1.1-16-H-012 – 2.) </vt:lpstr>
      <vt:lpstr>Rendelkezésre álló Forrás</vt:lpstr>
      <vt:lpstr>Önállóan támogatható tevékenységek</vt:lpstr>
      <vt:lpstr>Önállóan nem támogatható tevékenységek</vt:lpstr>
      <vt:lpstr>Támogatást igénylők köre</vt:lpstr>
      <vt:lpstr>Pályázati dokumentációk elérhetősége</vt:lpstr>
      <vt:lpstr>Pályázat benyújtása</vt:lpstr>
      <vt:lpstr>PowerPoint-bemutató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2016-05-25T08:29:06Z</dcterms:created>
  <dcterms:modified xsi:type="dcterms:W3CDTF">2020-08-04T13:51:49Z</dcterms:modified>
</cp:coreProperties>
</file>